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58" r:id="rId7"/>
    <p:sldId id="261" r:id="rId8"/>
    <p:sldId id="262" r:id="rId9"/>
    <p:sldId id="266" r:id="rId10"/>
    <p:sldId id="275" r:id="rId11"/>
    <p:sldId id="276" r:id="rId12"/>
    <p:sldId id="277"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EE7CC3-3DA1-4D27-9B11-7C1CA0ADC98C}" v="2039" dt="2023-09-01T15:07:06.876"/>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86432" autoAdjust="0"/>
  </p:normalViewPr>
  <p:slideViewPr>
    <p:cSldViewPr snapToGrid="0">
      <p:cViewPr varScale="1">
        <p:scale>
          <a:sx n="63" d="100"/>
          <a:sy n="63" d="100"/>
        </p:scale>
        <p:origin x="74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9/2/2023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9/2/2023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3879517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lIns="91440" tIns="45720" rIns="91440" bIns="45720" anchor="b"/>
          <a:lstStyle/>
          <a:p>
            <a:r>
              <a:rPr lang="en-US" dirty="0"/>
              <a:t>Continuous integration</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lIns="91440" tIns="45720" rIns="91440" bIns="45720" anchor="t">
            <a:normAutofit/>
          </a:bodyPr>
          <a:lstStyle/>
          <a:p>
            <a:r>
              <a:rPr lang="en-US"/>
              <a:t>Trevor </a:t>
            </a:r>
            <a:r>
              <a:rPr lang="en-US" err="1"/>
              <a:t>McLaurine</a:t>
            </a:r>
            <a:endParaRPr lang="en-US" dirty="0"/>
          </a:p>
          <a:p>
            <a:r>
              <a:rPr lang="en-US" dirty="0"/>
              <a:t>WEB-430</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2953485" y="1297738"/>
            <a:ext cx="5825261" cy="580029"/>
          </a:xfrm>
        </p:spPr>
        <p:txBody>
          <a:bodyPr lIns="91440" tIns="45720" rIns="91440" bIns="45720" anchor="t"/>
          <a:lstStyle/>
          <a:p>
            <a:r>
              <a:rPr lang="en-US" sz="4800" dirty="0">
                <a:solidFill>
                  <a:schemeClr val="accent6"/>
                </a:solidFill>
              </a:rPr>
              <a:t>summary</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22"/>
          </p:nvPr>
        </p:nvSpPr>
        <p:spPr>
          <a:xfrm>
            <a:off x="2956595" y="2807310"/>
            <a:ext cx="6360692" cy="3099247"/>
          </a:xfrm>
        </p:spPr>
        <p:txBody>
          <a:bodyPr lIns="91440" tIns="45720" rIns="91440" bIns="45720" anchor="t">
            <a:normAutofit/>
          </a:bodyPr>
          <a:lstStyle/>
          <a:p>
            <a:pPr algn="l">
              <a:lnSpc>
                <a:spcPct val="100000"/>
              </a:lnSpc>
            </a:pPr>
            <a:r>
              <a:rPr lang="en-US" spc="0" dirty="0"/>
              <a:t>Continuous Integration is a powerful tool that can save a lot of time and heartache in the software development process. It is necessary to take certain steps, however, such as applying Automatic Testing to all our new code and ensuring that when we </a:t>
            </a:r>
            <a:r>
              <a:rPr lang="en-US" spc="0"/>
              <a:t>refactor, tests are always performed. </a:t>
            </a:r>
          </a:p>
          <a:p>
            <a:pPr algn="l">
              <a:lnSpc>
                <a:spcPct val="100000"/>
              </a:lnSpc>
            </a:pPr>
            <a:endParaRPr lang="en-US" spc="0" dirty="0"/>
          </a:p>
          <a:p>
            <a:pPr algn="l">
              <a:lnSpc>
                <a:spcPct val="100000"/>
              </a:lnSpc>
            </a:pPr>
            <a:r>
              <a:rPr lang="en-US" spc="0" dirty="0"/>
              <a:t>By adding these tests, we can ensure that any code that is placed into the main branch works for the application, will not break the application and allows developers more freedom to keep developing. </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p:txBody>
          <a:bodyPr/>
          <a:lstStyle/>
          <a:p>
            <a:fld id="{8D1FC6F8-0BCD-47E9-9C64-690771D9C143}" type="slidenum">
              <a:rPr lang="en-US" smtClean="0"/>
              <a:pPr/>
              <a:t>10</a:t>
            </a:fld>
            <a:endParaRPr lang="en-US" dirty="0"/>
          </a:p>
        </p:txBody>
      </p:sp>
    </p:spTree>
    <p:extLst>
      <p:ext uri="{BB962C8B-B14F-4D97-AF65-F5344CB8AC3E}">
        <p14:creationId xmlns:p14="http://schemas.microsoft.com/office/powerpoint/2010/main" val="308451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32206" y="1501727"/>
            <a:ext cx="4579970" cy="538038"/>
          </a:xfrm>
        </p:spPr>
        <p:txBody>
          <a:bodyPr lIns="91440" tIns="45720" rIns="91440" bIns="45720" anchor="t"/>
          <a:lstStyle/>
          <a:p>
            <a:r>
              <a:rPr lang="en-US" dirty="0"/>
              <a:t>What is continuous integration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lIns="91440" tIns="45720" rIns="91440" bIns="45720" anchor="t"/>
          <a:lstStyle/>
          <a:p>
            <a:r>
              <a:rPr lang="en-US" dirty="0">
                <a:ea typeface="+mn-lt"/>
                <a:cs typeface="+mn-lt"/>
              </a:rPr>
              <a:t>Continuous integration (CI) is the practice of automating the integration of code changes from multiple contributors into a single software project. Continuous Integration is a DevOps practice that allows developers to upload code to a centralized repository to be tested and then placed into production. </a:t>
            </a:r>
            <a:endParaRPr lang="en-US" dirty="0"/>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963831"/>
          </a:xfrm>
        </p:spPr>
        <p:txBody>
          <a:bodyPr lIns="91440" tIns="45720" rIns="91440" bIns="45720" anchor="t"/>
          <a:lstStyle/>
          <a:p>
            <a:r>
              <a:rPr lang="en-US" dirty="0"/>
              <a:t>Why continuous integration?</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5" name="Text Placeholder 4">
            <a:extLst>
              <a:ext uri="{FF2B5EF4-FFF2-40B4-BE49-F238E27FC236}">
                <a16:creationId xmlns:a16="http://schemas.microsoft.com/office/drawing/2014/main" id="{AF2DAF7F-466A-03DA-6ACA-ED22F8982C87}"/>
              </a:ext>
            </a:extLst>
          </p:cNvPr>
          <p:cNvSpPr>
            <a:spLocks noGrp="1"/>
          </p:cNvSpPr>
          <p:nvPr>
            <p:ph type="body" sz="quarter" idx="15"/>
          </p:nvPr>
        </p:nvSpPr>
        <p:spPr>
          <a:xfrm>
            <a:off x="4189012" y="2178444"/>
            <a:ext cx="5996162" cy="3137986"/>
          </a:xfrm>
        </p:spPr>
        <p:txBody>
          <a:bodyPr lIns="91440" tIns="45720" rIns="91440" bIns="45720" anchor="t"/>
          <a:lstStyle/>
          <a:p>
            <a:r>
              <a:rPr lang="en-US" sz="1600" dirty="0"/>
              <a:t>Continuous Integration means developers upload many small snippets of code all the time. This code will be tested before being placed into production. Continuous Integration allows code to be tested constantly, which means that errors, when they occur, will be caught early. This can save developers from numerous headaches by debugging code early and not at the last second. </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1936889" y="2077626"/>
            <a:ext cx="8316071" cy="897529"/>
          </a:xfrm>
        </p:spPr>
        <p:txBody>
          <a:bodyPr lIns="91440" tIns="45720" rIns="91440" bIns="45720" anchor="t"/>
          <a:lstStyle/>
          <a:p>
            <a:pPr algn="ctr"/>
            <a:r>
              <a:rPr lang="en-US" dirty="0"/>
              <a:t>Continuous integration contd.</a:t>
            </a:r>
            <a:endParaRPr lang="en-US"/>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522678" y="3357644"/>
            <a:ext cx="7136406" cy="2352899"/>
          </a:xfrm>
        </p:spPr>
        <p:txBody>
          <a:bodyPr lIns="91440" tIns="45720" rIns="91440" bIns="45720" anchor="t"/>
          <a:lstStyle/>
          <a:p>
            <a:pPr algn="l">
              <a:lnSpc>
                <a:spcPct val="100000"/>
              </a:lnSpc>
            </a:pPr>
            <a:r>
              <a:rPr lang="en-ZA" dirty="0"/>
              <a:t>Continuous Integration also automates deployment of new code. This streamlines a lot of the development process and helps team meet business requirements, improve security for code, and improve code quality. </a:t>
            </a:r>
          </a:p>
          <a:p>
            <a:pPr algn="l">
              <a:lnSpc>
                <a:spcPct val="100000"/>
              </a:lnSpc>
            </a:pPr>
            <a:endParaRPr lang="en-ZA" dirty="0"/>
          </a:p>
          <a:p>
            <a:pPr algn="l">
              <a:lnSpc>
                <a:spcPct val="100000"/>
              </a:lnSpc>
            </a:pPr>
            <a:r>
              <a:rPr lang="en-ZA" dirty="0"/>
              <a:t>Continuous Integration can only be done by working in tandem with Automatic Testing. </a:t>
            </a: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Tree>
    <p:extLst>
      <p:ext uri="{BB962C8B-B14F-4D97-AF65-F5344CB8AC3E}">
        <p14:creationId xmlns:p14="http://schemas.microsoft.com/office/powerpoint/2010/main" val="201191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436023" y="455026"/>
            <a:ext cx="5002478" cy="1436316"/>
          </a:xfrm>
        </p:spPr>
        <p:txBody>
          <a:bodyPr lIns="91440" tIns="45720" rIns="91440" bIns="45720" anchor="t"/>
          <a:lstStyle/>
          <a:p>
            <a:r>
              <a:rPr lang="en-US" dirty="0"/>
              <a:t>Automatic Testing</a:t>
            </a:r>
          </a:p>
        </p:txBody>
      </p:sp>
      <p:sp>
        <p:nvSpPr>
          <p:cNvPr id="2" name="TextBox 1">
            <a:extLst>
              <a:ext uri="{FF2B5EF4-FFF2-40B4-BE49-F238E27FC236}">
                <a16:creationId xmlns:a16="http://schemas.microsoft.com/office/drawing/2014/main" id="{B7326539-63B7-9A60-61C7-7E56D04835F2}"/>
              </a:ext>
            </a:extLst>
          </p:cNvPr>
          <p:cNvSpPr txBox="1"/>
          <p:nvPr/>
        </p:nvSpPr>
        <p:spPr>
          <a:xfrm>
            <a:off x="4550833" y="1957916"/>
            <a:ext cx="693208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Automatic Testing is the process of testing new code before it is placed into the central repository to be placed into production. These tests work to catch various bugs or issues with the current code base that could affect performance. </a:t>
            </a:r>
            <a:endParaRPr lang="en-US">
              <a:solidFill>
                <a:schemeClr val="bg1"/>
              </a:solidFill>
            </a:endParaRPr>
          </a:p>
          <a:p>
            <a:endParaRPr lang="en-US" dirty="0">
              <a:solidFill>
                <a:schemeClr val="bg1"/>
              </a:solidFill>
            </a:endParaRPr>
          </a:p>
          <a:p>
            <a:r>
              <a:rPr lang="en-US" dirty="0">
                <a:solidFill>
                  <a:schemeClr val="bg1"/>
                </a:solidFill>
              </a:rPr>
              <a:t>Automatic testing generally involves three different types of testing. </a:t>
            </a:r>
          </a:p>
          <a:p>
            <a:endParaRPr lang="en-US" dirty="0">
              <a:solidFill>
                <a:schemeClr val="bg1"/>
              </a:solidFill>
            </a:endParaRPr>
          </a:p>
          <a:p>
            <a:pPr marL="285750" indent="-285750">
              <a:buFont typeface="Arial"/>
              <a:buChar char="•"/>
            </a:pPr>
            <a:r>
              <a:rPr lang="en-US" b="1" u="sng" dirty="0">
                <a:solidFill>
                  <a:schemeClr val="bg1"/>
                </a:solidFill>
              </a:rPr>
              <a:t>Unit Tests:</a:t>
            </a:r>
            <a:r>
              <a:rPr lang="en-US" dirty="0">
                <a:solidFill>
                  <a:schemeClr val="bg1"/>
                </a:solidFill>
              </a:rPr>
              <a:t> Generally, tests small functions. </a:t>
            </a:r>
          </a:p>
          <a:p>
            <a:pPr marL="285750" indent="-285750">
              <a:buFont typeface="Arial"/>
              <a:buChar char="•"/>
            </a:pPr>
            <a:r>
              <a:rPr lang="en-US" b="1" u="sng" dirty="0">
                <a:solidFill>
                  <a:schemeClr val="bg1"/>
                </a:solidFill>
              </a:rPr>
              <a:t>Integration Tests:</a:t>
            </a:r>
            <a:r>
              <a:rPr lang="en-US" dirty="0">
                <a:solidFill>
                  <a:schemeClr val="bg1"/>
                </a:solidFill>
              </a:rPr>
              <a:t> Makes sure multiple components work together with the new code. </a:t>
            </a:r>
          </a:p>
          <a:p>
            <a:pPr marL="285750" indent="-285750">
              <a:buFont typeface="Arial"/>
              <a:buChar char="•"/>
            </a:pPr>
            <a:r>
              <a:rPr lang="en-US" b="1" u="sng" dirty="0">
                <a:solidFill>
                  <a:schemeClr val="bg1"/>
                </a:solidFill>
              </a:rPr>
              <a:t>UI Tests:</a:t>
            </a:r>
            <a:r>
              <a:rPr lang="en-US" dirty="0">
                <a:solidFill>
                  <a:schemeClr val="bg1"/>
                </a:solidFill>
              </a:rPr>
              <a:t> Make sure that the application functions correctly from a consumer standpoint. </a:t>
            </a:r>
          </a:p>
        </p:txBody>
      </p:sp>
    </p:spTree>
    <p:extLst>
      <p:ext uri="{BB962C8B-B14F-4D97-AF65-F5344CB8AC3E}">
        <p14:creationId xmlns:p14="http://schemas.microsoft.com/office/powerpoint/2010/main" val="371649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1026850" y="542206"/>
            <a:ext cx="7780051" cy="1271602"/>
          </a:xfrm>
        </p:spPr>
        <p:txBody>
          <a:bodyPr lIns="91440" tIns="45720" rIns="91440" bIns="45720" anchor="b"/>
          <a:lstStyle/>
          <a:p>
            <a:r>
              <a:rPr lang="en-US" dirty="0"/>
              <a:t>To consider: automatic testing</a:t>
            </a:r>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2"/>
          </p:nvPr>
        </p:nvSpPr>
        <p:spPr>
          <a:xfrm>
            <a:off x="1026852" y="2093535"/>
            <a:ext cx="5880416" cy="3291308"/>
          </a:xfrm>
        </p:spPr>
        <p:txBody>
          <a:bodyPr lIns="91440" tIns="45720" rIns="91440" bIns="45720" anchor="t">
            <a:normAutofit/>
          </a:bodyPr>
          <a:lstStyle/>
          <a:p>
            <a:pPr algn="l">
              <a:lnSpc>
                <a:spcPct val="100000"/>
              </a:lnSpc>
            </a:pPr>
            <a:r>
              <a:rPr lang="en-US" dirty="0"/>
              <a:t>To perform these tests, you will need an automatic testing service that can function with your system. There are many test suites to choose from, however choosing the right one is not always an easy task. I</a:t>
            </a:r>
          </a:p>
          <a:p>
            <a:pPr algn="l">
              <a:lnSpc>
                <a:spcPct val="100000"/>
              </a:lnSpc>
            </a:pPr>
            <a:endParaRPr lang="en-US" dirty="0"/>
          </a:p>
          <a:p>
            <a:pPr algn="l">
              <a:lnSpc>
                <a:spcPct val="100000"/>
              </a:lnSpc>
            </a:pPr>
            <a:r>
              <a:rPr lang="en-US" dirty="0"/>
              <a:t>It is also important to know how many developers will be working on each team uploading new data as well as the amount of resources needed to run these tests. Automatic testing is taxing on a system and the resources needed can make or break development. </a:t>
            </a:r>
          </a:p>
        </p:txBody>
      </p:sp>
      <p:sp>
        <p:nvSpPr>
          <p:cNvPr id="43" name="Footer Placeholder 42">
            <a:extLst>
              <a:ext uri="{FF2B5EF4-FFF2-40B4-BE49-F238E27FC236}">
                <a16:creationId xmlns:a16="http://schemas.microsoft.com/office/drawing/2014/main" id="{202891BF-DCB2-480A-BAB9-0C3CDD92BCF0}"/>
              </a:ext>
            </a:extLst>
          </p:cNvPr>
          <p:cNvSpPr>
            <a:spLocks noGrp="1"/>
          </p:cNvSpPr>
          <p:nvPr>
            <p:ph type="ftr" sz="quarter" idx="3"/>
          </p:nvPr>
        </p:nvSpPr>
        <p:spPr/>
        <p:txBody>
          <a:bodyPr/>
          <a:lstStyle/>
          <a:p>
            <a:r>
              <a:rPr lang="en-US" dirty="0"/>
              <a:t>PRESENTATION TITLE</a:t>
            </a: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p:txBody>
          <a:bodyPr/>
          <a:lstStyle/>
          <a:p>
            <a:fld id="{8D1FC6F8-0BCD-47E9-9C64-690771D9C143}" type="slidenum">
              <a:rPr lang="en-US" smtClean="0"/>
              <a:pPr/>
              <a:t>6</a:t>
            </a:fld>
            <a:endParaRPr lang="en-US" dirty="0"/>
          </a:p>
        </p:txBody>
      </p:sp>
    </p:spTree>
    <p:extLst>
      <p:ext uri="{BB962C8B-B14F-4D97-AF65-F5344CB8AC3E}">
        <p14:creationId xmlns:p14="http://schemas.microsoft.com/office/powerpoint/2010/main" val="408633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2953485" y="1297738"/>
            <a:ext cx="5825261" cy="580029"/>
          </a:xfrm>
        </p:spPr>
        <p:txBody>
          <a:bodyPr lIns="91440" tIns="45720" rIns="91440" bIns="45720" anchor="t"/>
          <a:lstStyle/>
          <a:p>
            <a:r>
              <a:rPr lang="en-US" sz="4800" dirty="0">
                <a:solidFill>
                  <a:schemeClr val="accent6"/>
                </a:solidFill>
              </a:rPr>
              <a:t>Code Coverage</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22"/>
          </p:nvPr>
        </p:nvSpPr>
        <p:spPr>
          <a:xfrm>
            <a:off x="2956595" y="2807310"/>
            <a:ext cx="6360692" cy="3099247"/>
          </a:xfrm>
        </p:spPr>
        <p:txBody>
          <a:bodyPr lIns="91440" tIns="45720" rIns="91440" bIns="45720" anchor="t">
            <a:normAutofit/>
          </a:bodyPr>
          <a:lstStyle/>
          <a:p>
            <a:pPr algn="l">
              <a:lnSpc>
                <a:spcPct val="100000"/>
              </a:lnSpc>
            </a:pPr>
            <a:r>
              <a:rPr lang="en-US" spc="0" dirty="0"/>
              <a:t>Ensuring that most of the codebase is tested is essential. Once Automatic testing is adopted, a tool to uncover what code has been tested and what hasn't been is important. This where a code coverage tool comes into place. </a:t>
            </a:r>
          </a:p>
          <a:p>
            <a:pPr algn="l">
              <a:lnSpc>
                <a:spcPct val="100000"/>
              </a:lnSpc>
            </a:pPr>
            <a:endParaRPr lang="en-US" spc="0" dirty="0"/>
          </a:p>
          <a:p>
            <a:pPr algn="l">
              <a:lnSpc>
                <a:spcPct val="100000"/>
              </a:lnSpc>
            </a:pPr>
            <a:r>
              <a:rPr lang="en-US" spc="0" dirty="0"/>
              <a:t>It should be noted, however, that not all the code base needs to be tested right away. Testing what is vital to the application first is far more important than trying to achieve 100% test coverage. </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p:txBody>
          <a:bodyPr/>
          <a:lstStyle/>
          <a:p>
            <a:fld id="{8D1FC6F8-0BCD-47E9-9C64-690771D9C143}" type="slidenum">
              <a:rPr lang="en-US" smtClean="0"/>
              <a:pPr/>
              <a:t>7</a:t>
            </a:fld>
            <a:endParaRPr lang="en-US" dirty="0"/>
          </a:p>
        </p:txBody>
      </p:sp>
    </p:spTree>
    <p:extLst>
      <p:ext uri="{BB962C8B-B14F-4D97-AF65-F5344CB8AC3E}">
        <p14:creationId xmlns:p14="http://schemas.microsoft.com/office/powerpoint/2010/main" val="280694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575323" y="695093"/>
            <a:ext cx="7945888" cy="963831"/>
          </a:xfrm>
        </p:spPr>
        <p:txBody>
          <a:bodyPr lIns="91440" tIns="45720" rIns="91440" bIns="45720" anchor="t"/>
          <a:lstStyle/>
          <a:p>
            <a:r>
              <a:rPr lang="en-US" sz="4800" dirty="0">
                <a:solidFill>
                  <a:schemeClr val="accent6"/>
                </a:solidFill>
              </a:rPr>
              <a:t>Factors for success </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5" name="Text Placeholder 4">
            <a:extLst>
              <a:ext uri="{FF2B5EF4-FFF2-40B4-BE49-F238E27FC236}">
                <a16:creationId xmlns:a16="http://schemas.microsoft.com/office/drawing/2014/main" id="{AF2DAF7F-466A-03DA-6ACA-ED22F8982C87}"/>
              </a:ext>
            </a:extLst>
          </p:cNvPr>
          <p:cNvSpPr>
            <a:spLocks noGrp="1"/>
          </p:cNvSpPr>
          <p:nvPr>
            <p:ph type="body" sz="quarter" idx="15"/>
          </p:nvPr>
        </p:nvSpPr>
        <p:spPr>
          <a:xfrm>
            <a:off x="3577266" y="2468218"/>
            <a:ext cx="6597176" cy="3137986"/>
          </a:xfrm>
        </p:spPr>
        <p:txBody>
          <a:bodyPr lIns="91440" tIns="45720" rIns="91440" bIns="45720" anchor="t"/>
          <a:lstStyle/>
          <a:p>
            <a:r>
              <a:rPr lang="en-US" sz="1600" b="1" u="sng" dirty="0"/>
              <a:t>Integrate Early and Integrate Often:</a:t>
            </a:r>
            <a:r>
              <a:rPr lang="en-US" sz="1600" dirty="0"/>
              <a:t> By integrating early and often, developers will be able to upload code much faster which means spotting errors faster. Leaving complete work sitting without integrating risks integration conflicts later. </a:t>
            </a:r>
          </a:p>
          <a:p>
            <a:r>
              <a:rPr lang="en-US" sz="1600" b="1" u="sng" dirty="0"/>
              <a:t>Fixing problems first:</a:t>
            </a:r>
            <a:r>
              <a:rPr lang="en-US" sz="1600" dirty="0"/>
              <a:t> If a developer places something in the system that breaks the application, all developers need to work together to fix the problem before adding new code. </a:t>
            </a:r>
          </a:p>
        </p:txBody>
      </p:sp>
    </p:spTree>
    <p:extLst>
      <p:ext uri="{BB962C8B-B14F-4D97-AF65-F5344CB8AC3E}">
        <p14:creationId xmlns:p14="http://schemas.microsoft.com/office/powerpoint/2010/main" val="957336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1026850" y="542206"/>
            <a:ext cx="7780051" cy="1271602"/>
          </a:xfrm>
        </p:spPr>
        <p:txBody>
          <a:bodyPr lIns="91440" tIns="45720" rIns="91440" bIns="45720" anchor="b"/>
          <a:lstStyle/>
          <a:p>
            <a:r>
              <a:rPr lang="en-US" dirty="0"/>
              <a:t>Factors for success contd.</a:t>
            </a:r>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2"/>
          </p:nvPr>
        </p:nvSpPr>
        <p:spPr>
          <a:xfrm>
            <a:off x="1026852" y="2093535"/>
            <a:ext cx="5880416" cy="3291308"/>
          </a:xfrm>
        </p:spPr>
        <p:txBody>
          <a:bodyPr lIns="91440" tIns="45720" rIns="91440" bIns="45720" anchor="t">
            <a:normAutofit/>
          </a:bodyPr>
          <a:lstStyle/>
          <a:p>
            <a:pPr algn="l">
              <a:lnSpc>
                <a:spcPct val="100000"/>
              </a:lnSpc>
            </a:pPr>
            <a:r>
              <a:rPr lang="en-US" dirty="0"/>
              <a:t>Write Tests: Writing tests is key to continuous integration. While tests may seem like it slows the development process, it will save tons of time down the road when integrating new code. Tests are what allow continuous integration to work. </a:t>
            </a:r>
          </a:p>
          <a:p>
            <a:pPr algn="l">
              <a:lnSpc>
                <a:spcPct val="100000"/>
              </a:lnSpc>
            </a:pPr>
            <a:endParaRPr lang="en-US" dirty="0"/>
          </a:p>
          <a:p>
            <a:pPr algn="l">
              <a:lnSpc>
                <a:spcPct val="100000"/>
              </a:lnSpc>
            </a:pPr>
            <a:r>
              <a:rPr lang="en-US" dirty="0"/>
              <a:t>Also, add tests when doing bug fixes. Refactoring old code will always create new and fresh problems, but adding tests will most certainly help. </a:t>
            </a:r>
          </a:p>
        </p:txBody>
      </p:sp>
      <p:sp>
        <p:nvSpPr>
          <p:cNvPr id="43" name="Footer Placeholder 42">
            <a:extLst>
              <a:ext uri="{FF2B5EF4-FFF2-40B4-BE49-F238E27FC236}">
                <a16:creationId xmlns:a16="http://schemas.microsoft.com/office/drawing/2014/main" id="{202891BF-DCB2-480A-BAB9-0C3CDD92BCF0}"/>
              </a:ext>
            </a:extLst>
          </p:cNvPr>
          <p:cNvSpPr>
            <a:spLocks noGrp="1"/>
          </p:cNvSpPr>
          <p:nvPr>
            <p:ph type="ftr" sz="quarter" idx="3"/>
          </p:nvPr>
        </p:nvSpPr>
        <p:spPr/>
        <p:txBody>
          <a:bodyPr/>
          <a:lstStyle/>
          <a:p>
            <a:r>
              <a:rPr lang="en-US" dirty="0"/>
              <a:t>PRESENTATION TITLE</a:t>
            </a: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p:txBody>
          <a:bodyPr/>
          <a:lstStyle/>
          <a:p>
            <a:fld id="{8D1FC6F8-0BCD-47E9-9C64-690771D9C143}" type="slidenum">
              <a:rPr lang="en-US" smtClean="0"/>
              <a:pPr/>
              <a:t>9</a:t>
            </a:fld>
            <a:endParaRPr lang="en-US" dirty="0"/>
          </a:p>
        </p:txBody>
      </p:sp>
    </p:spTree>
    <p:extLst>
      <p:ext uri="{BB962C8B-B14F-4D97-AF65-F5344CB8AC3E}">
        <p14:creationId xmlns:p14="http://schemas.microsoft.com/office/powerpoint/2010/main" val="414184322"/>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D07AFA-56ED-494E-AC96-7D874BD7F8DE}">
  <ds:schemaRefs>
    <ds:schemaRef ds:uri="230e9df3-be65-4c73-a93b-d1236ebd677e"/>
    <ds:schemaRef ds:uri="http://schemas.openxmlformats.org/package/2006/metadata/core-properties"/>
    <ds:schemaRef ds:uri="http://purl.org/dc/terms/"/>
    <ds:schemaRef ds:uri="http://schemas.microsoft.com/office/infopath/2007/PartnerControls"/>
    <ds:schemaRef ds:uri="http://schemas.microsoft.com/sharepoint/v3"/>
    <ds:schemaRef ds:uri="http://purl.org/dc/elements/1.1/"/>
    <ds:schemaRef ds:uri="http://schemas.microsoft.com/office/2006/documentManagement/types"/>
    <ds:schemaRef ds:uri="http://schemas.microsoft.com/office/2006/metadata/properties"/>
    <ds:schemaRef ds:uri="http://purl.org/dc/dcmitype/"/>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3.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720</Words>
  <Application>Microsoft Office PowerPoint</Application>
  <PresentationFormat>Widescreen</PresentationFormat>
  <Paragraphs>56</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 Bold</vt:lpstr>
      <vt:lpstr>Courier New</vt:lpstr>
      <vt:lpstr>Daytona Pro Light</vt:lpstr>
      <vt:lpstr>Office Theme</vt:lpstr>
      <vt:lpstr>Continuous integration</vt:lpstr>
      <vt:lpstr>What is continuous integration</vt:lpstr>
      <vt:lpstr>Why continuous integration?</vt:lpstr>
      <vt:lpstr>Continuous integration contd.</vt:lpstr>
      <vt:lpstr>Automatic Testing</vt:lpstr>
      <vt:lpstr>To consider: automatic testing</vt:lpstr>
      <vt:lpstr>Code Coverage</vt:lpstr>
      <vt:lpstr>Factors for success </vt:lpstr>
      <vt:lpstr>Factors for success contd.</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Trevor McLaurine</dc:creator>
  <cp:lastModifiedBy>Trevor McLaurine</cp:lastModifiedBy>
  <cp:revision>266</cp:revision>
  <dcterms:created xsi:type="dcterms:W3CDTF">2023-09-01T13:52:22Z</dcterms:created>
  <dcterms:modified xsi:type="dcterms:W3CDTF">2023-09-02T22:59:58Z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